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Slab"/>
      <p:regular r:id="rId16"/>
    </p:embeddedFont>
    <p:embeddedFont>
      <p:font typeface="Roboto Slab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summary of revenue drivers, customer loyalty, and strategic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91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Overview: $233K from 3,900 Purchases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02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$233K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73201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2243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Generated across customer base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7002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3,900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73201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22243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transaction volume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70021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73201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22243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 of 5.0 stars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51521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54700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703742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retention rate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612" y="401955"/>
            <a:ext cx="6528911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Male Customers Drive 68% of Revenue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1612" y="1151096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gender-based purchasing disparity reveals key segmentation opportunity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12" y="1549360"/>
            <a:ext cx="13607177" cy="7443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711910" y="9023152"/>
            <a:ext cx="146090" cy="146090"/>
          </a:xfrm>
          <a:prstGeom prst="roundRect">
            <a:avLst>
              <a:gd name="adj" fmla="val 12518"/>
            </a:avLst>
          </a:prstGeom>
          <a:solidFill>
            <a:srgbClr val="0C3C6E"/>
          </a:solidFill>
          <a:ln/>
        </p:spPr>
      </p:sp>
      <p:sp>
        <p:nvSpPr>
          <p:cNvPr id="6" name="Text 3"/>
          <p:cNvSpPr/>
          <p:nvPr/>
        </p:nvSpPr>
        <p:spPr>
          <a:xfrm>
            <a:off x="6918960" y="9023152"/>
            <a:ext cx="320040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91400" y="9023152"/>
            <a:ext cx="146090" cy="146090"/>
          </a:xfrm>
          <a:prstGeom prst="roundRect">
            <a:avLst>
              <a:gd name="adj" fmla="val 12518"/>
            </a:avLst>
          </a:prstGeom>
          <a:solidFill>
            <a:srgbClr val="4595EA"/>
          </a:solidFill>
          <a:ln/>
        </p:spPr>
      </p:sp>
      <p:sp>
        <p:nvSpPr>
          <p:cNvPr id="8" name="Text 5"/>
          <p:cNvSpPr/>
          <p:nvPr/>
        </p:nvSpPr>
        <p:spPr>
          <a:xfrm>
            <a:off x="7598450" y="9023152"/>
            <a:ext cx="477322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11612" y="9333786"/>
            <a:ext cx="1360717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imperative: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 targeted product assortments and gender-specific marketing campaigns to capture untapped female customer potential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5641657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 Drives Revenue Distribution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 with strongest purchasing power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6111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 focus: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Youth-oriented social media campaigns and influencer partnerships show highest ROI potential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633" y="385405"/>
            <a:ext cx="7836813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Gap: 80% Loyal but Only 27% Subscribed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633" y="1100971"/>
            <a:ext cx="13653135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Massive untapped opportunity to convert loyal customers into subscription revenue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957989" y="2545913"/>
            <a:ext cx="171735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</a:t>
            </a:r>
            <a:endParaRPr lang="en-US" sz="2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9513" y="1673304"/>
            <a:ext cx="2094428" cy="20944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44058" y="3942159"/>
            <a:ext cx="174533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 Customers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88633" y="4299823"/>
            <a:ext cx="665630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in base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957989" y="5709880"/>
            <a:ext cx="171735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27%</a:t>
            </a:r>
            <a:endParaRPr lang="en-US" sz="2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13" y="4837271"/>
            <a:ext cx="2094428" cy="20944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44058" y="7106126"/>
            <a:ext cx="174533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Rate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88633" y="7463790"/>
            <a:ext cx="665630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subscribers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7493079" y="1620917"/>
            <a:ext cx="196429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Conversion Opportunity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493079" y="1978581"/>
            <a:ext cx="6656308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2,063 loyal customers are non-subscribers. Targeted incentives and exclusive benefits can unlock significant recurring revenue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1029295"/>
            <a:ext cx="76942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High-Value Customers: Discount-Responsive Spenders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852" y="2634377"/>
            <a:ext cx="769429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30+ customers exceed average spending ($59+) while actively using discounts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4852" y="3198495"/>
            <a:ext cx="3743563" cy="2224683"/>
          </a:xfrm>
          <a:prstGeom prst="roundRect">
            <a:avLst>
              <a:gd name="adj" fmla="val 1396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4762" y="3428405"/>
            <a:ext cx="3283744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Premium Loyalty Opportunity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54762" y="4199573"/>
            <a:ext cx="328374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spenders using discounts represent ideal candidates for VIP programs and exclusive benefits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465" y="3198495"/>
            <a:ext cx="3743682" cy="2224683"/>
          </a:xfrm>
          <a:prstGeom prst="roundRect">
            <a:avLst>
              <a:gd name="adj" fmla="val 1396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5375" y="342840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Untapped Potential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5375" y="3876080"/>
            <a:ext cx="3283863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discount dependency into premium pricing through exclusive tiered loyalty experiences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4852" y="5630228"/>
            <a:ext cx="7694295" cy="1569958"/>
          </a:xfrm>
          <a:prstGeom prst="roundRect">
            <a:avLst>
              <a:gd name="adj" fmla="val 1979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4762" y="5860137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Action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54762" y="6307812"/>
            <a:ext cx="72344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VIP tier offering early access, exclusive products, and premium perks to eliminate discount dependency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938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Performance: Quality vs. Discount Dependency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58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Top-rated products maintain satisfaction without heavy discounting; others rely heavily on promotions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347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(3.98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- Strong satisfaction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398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Sandals (3.94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- Consistent quality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449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 (3.90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- Customer favorite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45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503479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 discount rate) - Needs repricing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83989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Sneakers (49.7%) - Pricing challenge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64499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Coat (49.1%) - Margin pressure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68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106" y="2863334"/>
            <a:ext cx="7290435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Roadmap: Next 90 Days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7106" y="4013121"/>
            <a:ext cx="6564273" cy="1615321"/>
          </a:xfrm>
          <a:prstGeom prst="roundRect">
            <a:avLst>
              <a:gd name="adj" fmla="val 174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9966" y="4035981"/>
            <a:ext cx="6518553" cy="187643"/>
          </a:xfrm>
          <a:prstGeom prst="roundRect">
            <a:avLst>
              <a:gd name="adj" fmla="val 389"/>
            </a:avLst>
          </a:prstGeom>
          <a:solidFill>
            <a:srgbClr val="3F4652"/>
          </a:solidFill>
          <a:ln/>
        </p:spPr>
      </p:sp>
      <p:sp>
        <p:nvSpPr>
          <p:cNvPr id="6" name="Text 3"/>
          <p:cNvSpPr/>
          <p:nvPr/>
        </p:nvSpPr>
        <p:spPr>
          <a:xfrm>
            <a:off x="867608" y="4411266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1–30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67608" y="4817150"/>
            <a:ext cx="614326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Loyalty-to-Subscription Campaign: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 3,116 loyal non-subscribers with targeted incentives and exclusive benefits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9021" y="3731538"/>
            <a:ext cx="6564273" cy="1896904"/>
          </a:xfrm>
          <a:prstGeom prst="roundRect">
            <a:avLst>
              <a:gd name="adj" fmla="val 148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31881" y="3754398"/>
            <a:ext cx="6518553" cy="187643"/>
          </a:xfrm>
          <a:prstGeom prst="roundRect">
            <a:avLst>
              <a:gd name="adj" fmla="val 389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7619524" y="4129683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1–30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619524" y="4535567"/>
            <a:ext cx="614326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 Optimization: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Launch gender-specific bundles and promotional campaigns to strengthen market position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7106" y="6097667"/>
            <a:ext cx="6564273" cy="1615321"/>
          </a:xfrm>
          <a:prstGeom prst="roundRect">
            <a:avLst>
              <a:gd name="adj" fmla="val 174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9966" y="6120527"/>
            <a:ext cx="6518553" cy="187643"/>
          </a:xfrm>
          <a:prstGeom prst="roundRect">
            <a:avLst>
              <a:gd name="adj" fmla="val 389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867608" y="6495812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30–90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67608" y="6901696"/>
            <a:ext cx="614326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 Initiative: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Deploy social media campaigns and influencer partnerships targeting 18–30 demographic for 10% revenue growth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409021" y="5816084"/>
            <a:ext cx="6564273" cy="1896904"/>
          </a:xfrm>
          <a:prstGeom prst="roundRect">
            <a:avLst>
              <a:gd name="adj" fmla="val 1485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31881" y="5838944"/>
            <a:ext cx="6518553" cy="187643"/>
          </a:xfrm>
          <a:prstGeom prst="roundRect">
            <a:avLst>
              <a:gd name="adj" fmla="val 389"/>
            </a:avLst>
          </a:prstGeom>
          <a:solidFill>
            <a:srgbClr val="3F4652"/>
          </a:solidFill>
          <a:ln/>
        </p:spPr>
      </p:sp>
      <p:sp>
        <p:nvSpPr>
          <p:cNvPr id="18" name="Text 15"/>
          <p:cNvSpPr/>
          <p:nvPr/>
        </p:nvSpPr>
        <p:spPr>
          <a:xfrm>
            <a:off x="7619524" y="6214229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Days 30–120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19524" y="6620113"/>
            <a:ext cx="614326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Pricing Strategy Overhaul: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Reduce discount dependency by 5% through strategic repricing of Hat, Sneakers, and Coat categories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311" y="878562"/>
            <a:ext cx="7973377" cy="3136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200"/>
              </a:lnSpc>
              <a:buNone/>
            </a:pPr>
            <a:r>
              <a:rPr lang="en-US" sz="6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 $100M+ in Customer Lifetime Value</a:t>
            </a:r>
            <a:endParaRPr lang="en-US" sz="6550" dirty="0"/>
          </a:p>
        </p:txBody>
      </p:sp>
      <p:sp>
        <p:nvSpPr>
          <p:cNvPr id="4" name="Text 1"/>
          <p:cNvSpPr/>
          <p:nvPr/>
        </p:nvSpPr>
        <p:spPr>
          <a:xfrm>
            <a:off x="585311" y="4265533"/>
            <a:ext cx="7973377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loyalty foundation + subscription conversion + demographic focus = Significant revenue growth without major acquisition costs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5311" y="4988957"/>
            <a:ext cx="3903107" cy="1231225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6" name="Text 3"/>
          <p:cNvSpPr/>
          <p:nvPr/>
        </p:nvSpPr>
        <p:spPr>
          <a:xfrm>
            <a:off x="752475" y="5156121"/>
            <a:ext cx="2535079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15% Subscription Increase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475" y="5517713"/>
            <a:ext cx="356877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500+ loyal customers within 60 days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655582" y="4988957"/>
            <a:ext cx="3903107" cy="1231225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822746" y="5156121"/>
            <a:ext cx="241613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10% Young Adult Growth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22746" y="5517713"/>
            <a:ext cx="3568779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campaigns reaching prime demographic in 90 days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585311" y="6387346"/>
            <a:ext cx="7973377" cy="963573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52475" y="6554510"/>
            <a:ext cx="2228612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5% Discount Efficiency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475" y="6916103"/>
            <a:ext cx="7639050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promotional dependency through strategic repricing by 120 days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2025-10-31T13:55:37Z</dcterms:created>
  <dcterms:modified xsi:type="dcterms:W3CDTF">2025-10-31T13:55:37Z</dcterms:modified>
</cp:coreProperties>
</file>